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0" r:id="rId7"/>
    <p:sldId id="261" r:id="rId8"/>
    <p:sldId id="271" r:id="rId9"/>
    <p:sldId id="262" r:id="rId10"/>
    <p:sldId id="272" r:id="rId11"/>
    <p:sldId id="263" r:id="rId12"/>
    <p:sldId id="264" r:id="rId13"/>
    <p:sldId id="274" r:id="rId14"/>
    <p:sldId id="266" r:id="rId15"/>
    <p:sldId id="267" r:id="rId16"/>
    <p:sldId id="268" r:id="rId17"/>
    <p:sldId id="269" r:id="rId18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523C-CA65-4DF8-A8F4-5CA704B4DC37}" type="datetimeFigureOut">
              <a:rPr lang="nl-BE" smtClean="0"/>
              <a:t>28/08/2015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4BCC25F-95EA-4CED-B680-CF503DACBD7F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523C-CA65-4DF8-A8F4-5CA704B4DC37}" type="datetimeFigureOut">
              <a:rPr lang="nl-BE" smtClean="0"/>
              <a:t>28/08/2015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CC25F-95EA-4CED-B680-CF503DACBD7F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523C-CA65-4DF8-A8F4-5CA704B4DC37}" type="datetimeFigureOut">
              <a:rPr lang="nl-BE" smtClean="0"/>
              <a:t>28/08/2015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CC25F-95EA-4CED-B680-CF503DACBD7F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523C-CA65-4DF8-A8F4-5CA704B4DC37}" type="datetimeFigureOut">
              <a:rPr lang="nl-BE" smtClean="0"/>
              <a:t>28/08/2015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CC25F-95EA-4CED-B680-CF503DACBD7F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523C-CA65-4DF8-A8F4-5CA704B4DC37}" type="datetimeFigureOut">
              <a:rPr lang="nl-BE" smtClean="0"/>
              <a:t>28/08/2015</a:t>
            </a:fld>
            <a:endParaRPr lang="nl-B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BCC25F-95EA-4CED-B680-CF503DACBD7F}" type="slidenum">
              <a:rPr lang="nl-BE" smtClean="0"/>
              <a:t>‹nr.›</a:t>
            </a:fld>
            <a:endParaRPr lang="nl-B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523C-CA65-4DF8-A8F4-5CA704B4DC37}" type="datetimeFigureOut">
              <a:rPr lang="nl-BE" smtClean="0"/>
              <a:t>28/08/2015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CC25F-95EA-4CED-B680-CF503DACBD7F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523C-CA65-4DF8-A8F4-5CA704B4DC37}" type="datetimeFigureOut">
              <a:rPr lang="nl-BE" smtClean="0"/>
              <a:t>28/08/2015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CC25F-95EA-4CED-B680-CF503DACBD7F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523C-CA65-4DF8-A8F4-5CA704B4DC37}" type="datetimeFigureOut">
              <a:rPr lang="nl-BE" smtClean="0"/>
              <a:t>28/08/2015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CC25F-95EA-4CED-B680-CF503DACBD7F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523C-CA65-4DF8-A8F4-5CA704B4DC37}" type="datetimeFigureOut">
              <a:rPr lang="nl-BE" smtClean="0"/>
              <a:t>28/08/2015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CC25F-95EA-4CED-B680-CF503DACBD7F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523C-CA65-4DF8-A8F4-5CA704B4DC37}" type="datetimeFigureOut">
              <a:rPr lang="nl-BE" smtClean="0"/>
              <a:t>28/08/2015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CC25F-95EA-4CED-B680-CF503DACBD7F}" type="slidenum">
              <a:rPr lang="nl-BE" smtClean="0"/>
              <a:t>‹nr.›</a:t>
            </a:fld>
            <a:endParaRPr lang="nl-B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523C-CA65-4DF8-A8F4-5CA704B4DC37}" type="datetimeFigureOut">
              <a:rPr lang="nl-BE" smtClean="0"/>
              <a:t>28/08/2015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4BCC25F-95EA-4CED-B680-CF503DACBD7F}" type="slidenum">
              <a:rPr lang="nl-BE" smtClean="0"/>
              <a:t>‹nr.›</a:t>
            </a:fld>
            <a:endParaRPr lang="nl-B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DB5D523C-CA65-4DF8-A8F4-5CA704B4DC37}" type="datetimeFigureOut">
              <a:rPr lang="nl-BE" smtClean="0"/>
              <a:t>28/08/2015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94BCC25F-95EA-4CED-B680-CF503DACBD7F}" type="slidenum">
              <a:rPr lang="nl-BE" smtClean="0"/>
              <a:t>‹nr.›</a:t>
            </a:fld>
            <a:endParaRPr lang="nl-BE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>
                <a:solidFill>
                  <a:srgbClr val="FF0000"/>
                </a:solidFill>
              </a:rPr>
              <a:t>J.E.P. </a:t>
            </a:r>
            <a:endParaRPr lang="nl-BE" dirty="0">
              <a:solidFill>
                <a:srgbClr val="FF0000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>
                <a:solidFill>
                  <a:srgbClr val="0070C0"/>
                </a:solidFill>
              </a:rPr>
              <a:t>Project drugpreventie Brugge</a:t>
            </a:r>
            <a:endParaRPr lang="nl-BE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692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>
                <a:solidFill>
                  <a:srgbClr val="FF0000"/>
                </a:solidFill>
              </a:rPr>
              <a:t>Individuele coaching </a:t>
            </a:r>
            <a:endParaRPr lang="nl-BE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dirty="0"/>
              <a:t>De jeugdwerkinitiatieven doen hier gratis beroep op de inhoudelijke ondersteuning door de  preventiedienst van de stad Brugge en de jeugddiensten van Brugge en Damme .  </a:t>
            </a:r>
            <a:endParaRPr lang="nl-BE" dirty="0" smtClean="0"/>
          </a:p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r>
              <a:rPr lang="nl-BE" dirty="0" smtClean="0"/>
              <a:t>                         Contactpersonen </a:t>
            </a:r>
            <a:r>
              <a:rPr lang="nl-BE" dirty="0"/>
              <a:t>:   </a:t>
            </a:r>
            <a:endParaRPr lang="nl-BE" dirty="0" smtClean="0"/>
          </a:p>
          <a:p>
            <a:pPr marL="0" indent="0">
              <a:buNone/>
            </a:pPr>
            <a:r>
              <a:rPr lang="nl-BE" dirty="0" smtClean="0"/>
              <a:t>                                                                                                                                                   </a:t>
            </a:r>
            <a:r>
              <a:rPr lang="nl-BE" dirty="0"/>
              <a:t>Niek </a:t>
            </a:r>
            <a:r>
              <a:rPr lang="nl-BE" dirty="0" err="1"/>
              <a:t>Vanmaeckelberghe</a:t>
            </a:r>
            <a:r>
              <a:rPr lang="nl-BE" dirty="0"/>
              <a:t>, Preventiedienst Brugge , </a:t>
            </a:r>
            <a:r>
              <a:rPr lang="nl-BE" dirty="0" smtClean="0"/>
              <a:t>  </a:t>
            </a:r>
            <a:r>
              <a:rPr lang="nl-BE" dirty="0" err="1" smtClean="0"/>
              <a:t>Niek.Vanmaeckelberghe</a:t>
            </a:r>
            <a:r>
              <a:rPr lang="az-Cyrl-AZ" dirty="0"/>
              <a:t>Ҩ</a:t>
            </a:r>
            <a:r>
              <a:rPr lang="nl-BE" dirty="0"/>
              <a:t>brugge.be     </a:t>
            </a:r>
            <a:endParaRPr lang="nl-BE" dirty="0" smtClean="0"/>
          </a:p>
          <a:p>
            <a:pPr marL="0" indent="0">
              <a:buNone/>
            </a:pPr>
            <a:r>
              <a:rPr lang="nl-BE" dirty="0"/>
              <a:t> </a:t>
            </a:r>
            <a:r>
              <a:rPr lang="nl-BE" dirty="0" smtClean="0"/>
              <a:t>                                                                                                             </a:t>
            </a:r>
            <a:r>
              <a:rPr lang="nl-BE" dirty="0"/>
              <a:t>Jonas  De </a:t>
            </a:r>
            <a:r>
              <a:rPr lang="nl-BE" dirty="0" err="1"/>
              <a:t>Soete</a:t>
            </a:r>
            <a:r>
              <a:rPr lang="nl-BE" dirty="0"/>
              <a:t> , Jeugddienst Damme ,  </a:t>
            </a:r>
            <a:r>
              <a:rPr lang="nl-BE" dirty="0" err="1" smtClean="0"/>
              <a:t>jonas.desoete</a:t>
            </a:r>
            <a:r>
              <a:rPr lang="az-Cyrl-AZ" dirty="0"/>
              <a:t>Ҩ</a:t>
            </a:r>
            <a:r>
              <a:rPr lang="nl-BE" dirty="0"/>
              <a:t>damme.be             </a:t>
            </a:r>
            <a:endParaRPr lang="nl-BE" dirty="0" smtClean="0"/>
          </a:p>
          <a:p>
            <a:pPr marL="0" indent="0">
              <a:buNone/>
            </a:pPr>
            <a:r>
              <a:rPr lang="nl-BE" dirty="0"/>
              <a:t> </a:t>
            </a:r>
            <a:r>
              <a:rPr lang="nl-BE" dirty="0" smtClean="0"/>
              <a:t>                                                                                                                </a:t>
            </a:r>
            <a:r>
              <a:rPr lang="nl-BE" dirty="0"/>
              <a:t>Nele Verhaeghe , Jeugddienst Brugge , </a:t>
            </a:r>
            <a:r>
              <a:rPr lang="nl-BE" dirty="0" err="1"/>
              <a:t>Nele.Verhaeghe</a:t>
            </a:r>
            <a:r>
              <a:rPr lang="az-Cyrl-AZ" dirty="0"/>
              <a:t>Ҩ</a:t>
            </a:r>
            <a:r>
              <a:rPr lang="nl-BE" dirty="0"/>
              <a:t>brugge.be </a:t>
            </a:r>
          </a:p>
        </p:txBody>
      </p:sp>
    </p:spTree>
    <p:extLst>
      <p:ext uri="{BB962C8B-B14F-4D97-AF65-F5344CB8AC3E}">
        <p14:creationId xmlns:p14="http://schemas.microsoft.com/office/powerpoint/2010/main" val="4138326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>
                <a:solidFill>
                  <a:srgbClr val="FF0000"/>
                </a:solidFill>
              </a:rPr>
              <a:t>Jaarwerking</a:t>
            </a:r>
            <a:endParaRPr lang="nl-BE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5105400"/>
          </a:xfrm>
        </p:spPr>
        <p:txBody>
          <a:bodyPr/>
          <a:lstStyle/>
          <a:p>
            <a:pPr marL="0" indent="0">
              <a:buNone/>
            </a:pPr>
            <a:r>
              <a:rPr lang="nl-BE" dirty="0"/>
              <a:t>Bij een hernieuwde deelname ligt de klemtoon op het </a:t>
            </a:r>
            <a:r>
              <a:rPr lang="nl-BE" dirty="0">
                <a:solidFill>
                  <a:srgbClr val="0070C0"/>
                </a:solidFill>
              </a:rPr>
              <a:t>implementeren van het evaluatieverslag </a:t>
            </a:r>
            <a:r>
              <a:rPr lang="nl-BE" dirty="0"/>
              <a:t>van de vorige deelname , </a:t>
            </a:r>
            <a:endParaRPr lang="nl-BE" dirty="0" smtClean="0"/>
          </a:p>
          <a:p>
            <a:pPr marL="0" indent="0">
              <a:buNone/>
            </a:pPr>
            <a:r>
              <a:rPr lang="nl-BE" dirty="0" smtClean="0"/>
              <a:t>het </a:t>
            </a:r>
            <a:r>
              <a:rPr lang="nl-BE" dirty="0">
                <a:solidFill>
                  <a:srgbClr val="0070C0"/>
                </a:solidFill>
              </a:rPr>
              <a:t>implementeren van het drugbeleidsplan</a:t>
            </a:r>
            <a:r>
              <a:rPr lang="nl-BE" dirty="0"/>
              <a:t> </a:t>
            </a:r>
            <a:endParaRPr lang="nl-BE" dirty="0" smtClean="0"/>
          </a:p>
          <a:p>
            <a:pPr marL="0" indent="0">
              <a:buNone/>
            </a:pPr>
            <a:r>
              <a:rPr lang="nl-BE" dirty="0" smtClean="0"/>
              <a:t>en het </a:t>
            </a:r>
            <a:r>
              <a:rPr lang="nl-BE" dirty="0">
                <a:solidFill>
                  <a:srgbClr val="0070C0"/>
                </a:solidFill>
              </a:rPr>
              <a:t>nemen van initiatieven in de werking rond drugpreventie </a:t>
            </a:r>
            <a:r>
              <a:rPr lang="nl-BE" dirty="0"/>
              <a:t>( </a:t>
            </a:r>
            <a:r>
              <a:rPr lang="nl-BE" dirty="0" err="1"/>
              <a:t>bvb</a:t>
            </a:r>
            <a:r>
              <a:rPr lang="nl-BE" dirty="0"/>
              <a:t> : communicatie naar ouders , preventiespel , hoe </a:t>
            </a:r>
            <a:r>
              <a:rPr lang="nl-BE" dirty="0" err="1"/>
              <a:t>continuiteit</a:t>
            </a:r>
            <a:r>
              <a:rPr lang="nl-BE" dirty="0"/>
              <a:t> organiseren , website , train de trainer ) 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893396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>
                <a:solidFill>
                  <a:srgbClr val="FF0000"/>
                </a:solidFill>
              </a:rPr>
              <a:t>Jaarwerking</a:t>
            </a:r>
            <a:endParaRPr lang="nl-BE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752600"/>
            <a:ext cx="7931224" cy="4988768"/>
          </a:xfrm>
        </p:spPr>
        <p:txBody>
          <a:bodyPr>
            <a:normAutofit/>
          </a:bodyPr>
          <a:lstStyle/>
          <a:p>
            <a:r>
              <a:rPr lang="nl-BE" dirty="0"/>
              <a:t>Tijdens het werkjaar evalueren de JWI hun werking rond J.E.P.                                                                                       Alle JWI bezorgen aan J.E.P. een </a:t>
            </a:r>
            <a:r>
              <a:rPr lang="nl-BE" dirty="0">
                <a:solidFill>
                  <a:srgbClr val="0070C0"/>
                </a:solidFill>
              </a:rPr>
              <a:t>tussentijds verslag</a:t>
            </a:r>
            <a:r>
              <a:rPr lang="nl-BE" dirty="0"/>
              <a:t> met stand van zaken .</a:t>
            </a:r>
          </a:p>
          <a:p>
            <a:r>
              <a:rPr lang="nl-BE" dirty="0"/>
              <a:t>Tijdens het werkjaar kunnen de deelnemende JWI steeds een beroep doen op ondersteuning door het project J.E.P.                                                                                                                                                  Een positieve ‘ spirit ’ rond drugpreventie bekomen in de normale werking van een jeugdwerkinitiatief is het streefdoel ! </a:t>
            </a:r>
          </a:p>
        </p:txBody>
      </p:sp>
    </p:spTree>
    <p:extLst>
      <p:ext uri="{BB962C8B-B14F-4D97-AF65-F5344CB8AC3E}">
        <p14:creationId xmlns:p14="http://schemas.microsoft.com/office/powerpoint/2010/main" val="312113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>
                <a:solidFill>
                  <a:srgbClr val="FF0000"/>
                </a:solidFill>
              </a:rPr>
              <a:t>Slotmeeting </a:t>
            </a:r>
            <a:endParaRPr lang="nl-BE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988768"/>
          </a:xfrm>
        </p:spPr>
        <p:txBody>
          <a:bodyPr>
            <a:normAutofit/>
          </a:bodyPr>
          <a:lstStyle/>
          <a:p>
            <a:r>
              <a:rPr lang="nl-BE" dirty="0"/>
              <a:t>Aan het einde van het werkjaar wordt een Slotmeeting georganiseerd.                                                              </a:t>
            </a:r>
            <a:endParaRPr lang="nl-BE" dirty="0" smtClean="0"/>
          </a:p>
          <a:p>
            <a:r>
              <a:rPr lang="nl-BE" dirty="0" smtClean="0"/>
              <a:t>Aan </a:t>
            </a:r>
            <a:r>
              <a:rPr lang="nl-BE" dirty="0"/>
              <a:t>de deelnemende groepen wordt een </a:t>
            </a:r>
            <a:r>
              <a:rPr lang="nl-BE" dirty="0" err="1"/>
              <a:t>evalutieverslag</a:t>
            </a:r>
            <a:r>
              <a:rPr lang="nl-BE" dirty="0"/>
              <a:t> overhandigd .                                                          </a:t>
            </a:r>
          </a:p>
          <a:p>
            <a:r>
              <a:rPr lang="nl-BE" dirty="0"/>
              <a:t>De jeugdwerkinitiatieven ontvangen bij een reglementaire deelname een totaal bedrag van 500 euro , alsook een board en insignes ( Gold Label ) </a:t>
            </a:r>
            <a:r>
              <a:rPr lang="nl-BE" dirty="0" smtClean="0"/>
              <a:t>.</a:t>
            </a:r>
          </a:p>
          <a:p>
            <a:r>
              <a:rPr lang="nl-BE" dirty="0"/>
              <a:t>Datum : 29 april 2016  </a:t>
            </a:r>
          </a:p>
          <a:p>
            <a:r>
              <a:rPr lang="nl-BE" dirty="0"/>
              <a:t>Locatie  : nog mee te delen                    Aanvang :  19h30 </a:t>
            </a:r>
          </a:p>
          <a:p>
            <a:r>
              <a:rPr lang="nl-BE" dirty="0"/>
              <a:t>Elke groep geeft een korte toelichting ( een 3-tal minuten ) over zijn ervaring/ aanpak van het voorbije werkjaar . </a:t>
            </a:r>
          </a:p>
          <a:p>
            <a:r>
              <a:rPr lang="nl-BE" dirty="0"/>
              <a:t>Na de voorstelling  wordt het ‘Gold label’  uitgereikt .</a:t>
            </a:r>
          </a:p>
          <a:p>
            <a:endParaRPr lang="nl-BE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6278706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0"/>
            <a:ext cx="5791200" cy="908720"/>
          </a:xfrm>
        </p:spPr>
        <p:txBody>
          <a:bodyPr/>
          <a:lstStyle/>
          <a:p>
            <a:r>
              <a:rPr lang="nl-BE" dirty="0" smtClean="0">
                <a:solidFill>
                  <a:srgbClr val="FF0000"/>
                </a:solidFill>
              </a:rPr>
              <a:t>Informatief</a:t>
            </a:r>
            <a:endParaRPr lang="nl-BE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rmAutofit fontScale="92500" lnSpcReduction="20000"/>
          </a:bodyPr>
          <a:lstStyle/>
          <a:p>
            <a:r>
              <a:rPr lang="nl-BE" dirty="0"/>
              <a:t>Het project wordt jaarlijks georganiseerd.                                                                                                        Alle activiteiten zijn </a:t>
            </a:r>
            <a:r>
              <a:rPr lang="nl-BE" dirty="0">
                <a:solidFill>
                  <a:srgbClr val="0070C0"/>
                </a:solidFill>
              </a:rPr>
              <a:t>kosteloos</a:t>
            </a:r>
            <a:r>
              <a:rPr lang="nl-BE" dirty="0"/>
              <a:t> voor de deelnemende jeugdwerkinitiatieven.                                                                                                                     Per jaar kunnen 12  jeugdwerkinitiatieven deelnemen.                                                                                        Elk jeugdwerkinitiatief kan jaarlijks deelnemen . Er wordt voorrang gegeven aan nieuwe deelnemers .                                                                                            </a:t>
            </a:r>
          </a:p>
          <a:p>
            <a:r>
              <a:rPr lang="nl-BE" dirty="0"/>
              <a:t>Aan de JWI die deelnemen aan de </a:t>
            </a:r>
            <a:r>
              <a:rPr lang="nl-BE" dirty="0" err="1"/>
              <a:t>Startdag</a:t>
            </a:r>
            <a:r>
              <a:rPr lang="nl-BE" dirty="0"/>
              <a:t> wordt </a:t>
            </a:r>
            <a:r>
              <a:rPr lang="nl-BE" dirty="0">
                <a:solidFill>
                  <a:srgbClr val="0070C0"/>
                </a:solidFill>
              </a:rPr>
              <a:t>150 euro </a:t>
            </a:r>
            <a:r>
              <a:rPr lang="nl-BE" dirty="0"/>
              <a:t>overhandigd (Silver label).                                                                                                                                                  Aan de JWI die voldoen aan het reglement ( zie verder )  wordt op de slotmeeting bijkomend </a:t>
            </a:r>
            <a:r>
              <a:rPr lang="nl-BE" dirty="0" smtClean="0"/>
              <a:t> </a:t>
            </a:r>
            <a:r>
              <a:rPr lang="nl-BE" dirty="0" smtClean="0">
                <a:solidFill>
                  <a:srgbClr val="0070C0"/>
                </a:solidFill>
              </a:rPr>
              <a:t>350 </a:t>
            </a:r>
            <a:r>
              <a:rPr lang="nl-BE" dirty="0">
                <a:solidFill>
                  <a:srgbClr val="0070C0"/>
                </a:solidFill>
              </a:rPr>
              <a:t>euro </a:t>
            </a:r>
            <a:r>
              <a:rPr lang="nl-BE" dirty="0"/>
              <a:t>overhandigd (Gold label ).</a:t>
            </a:r>
          </a:p>
          <a:p>
            <a:r>
              <a:rPr lang="nl-BE" dirty="0"/>
              <a:t>Het </a:t>
            </a:r>
            <a:r>
              <a:rPr lang="nl-BE" dirty="0">
                <a:solidFill>
                  <a:srgbClr val="0070C0"/>
                </a:solidFill>
              </a:rPr>
              <a:t>Sleutelparcours </a:t>
            </a:r>
            <a:r>
              <a:rPr lang="nl-BE" dirty="0"/>
              <a:t> , een buitenparcours </a:t>
            </a:r>
            <a:r>
              <a:rPr lang="nl-BE" dirty="0" smtClean="0"/>
              <a:t> gericht </a:t>
            </a:r>
            <a:r>
              <a:rPr lang="nl-BE" dirty="0"/>
              <a:t>op het aanleren van sociale vaardigheden rond drugpreventie ,  kan gratis door een deelnemend jeugdwerkinitiatief georganiseerd worden voor leden van 14 tot 18 jaar (min. 10, max. 24 deelnemers) in afspraak met / en onder begeleiding van De Sleutel.  De kosten voor het gebruik van dit Sleutelparcours worden door  het project J.E.P.  gedragen. Per werkingsjaar kunnen , om praktische redenen , maximaal 5 groepen zich hiervoor inschrijven. </a:t>
            </a:r>
          </a:p>
          <a:p>
            <a:r>
              <a:rPr lang="nl-BE" dirty="0">
                <a:solidFill>
                  <a:srgbClr val="0070C0"/>
                </a:solidFill>
              </a:rPr>
              <a:t>E-mail J.E.P. : </a:t>
            </a:r>
            <a:r>
              <a:rPr lang="nl-BE" dirty="0"/>
              <a:t>drugpreventiebruggedamme@hotmail.be</a:t>
            </a:r>
          </a:p>
          <a:p>
            <a:r>
              <a:rPr lang="nl-BE" dirty="0" err="1">
                <a:solidFill>
                  <a:srgbClr val="0070C0"/>
                </a:solidFill>
              </a:rPr>
              <a:t>Facebook</a:t>
            </a:r>
            <a:r>
              <a:rPr lang="nl-BE" dirty="0">
                <a:solidFill>
                  <a:srgbClr val="0070C0"/>
                </a:solidFill>
              </a:rPr>
              <a:t> : </a:t>
            </a:r>
            <a:r>
              <a:rPr lang="nl-BE" dirty="0"/>
              <a:t>https://www.facebook.com/pages/JEP-Joint-Effort-Project/870655396284287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752056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756002"/>
          </a:xfrm>
        </p:spPr>
        <p:txBody>
          <a:bodyPr/>
          <a:lstStyle/>
          <a:p>
            <a:r>
              <a:rPr lang="nl-BE" dirty="0" smtClean="0">
                <a:solidFill>
                  <a:srgbClr val="FF0000"/>
                </a:solidFill>
              </a:rPr>
              <a:t>Kort en bondig</a:t>
            </a:r>
            <a:endParaRPr lang="nl-BE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dirty="0" smtClean="0"/>
              <a:t>Eerste </a:t>
            </a:r>
            <a:r>
              <a:rPr lang="nl-BE" dirty="0"/>
              <a:t>luik : effectieve deelname aan de </a:t>
            </a:r>
            <a:r>
              <a:rPr lang="nl-BE" dirty="0" err="1"/>
              <a:t>Startdag</a:t>
            </a:r>
            <a:r>
              <a:rPr lang="nl-BE" dirty="0"/>
              <a:t>  :                                                                                                                                                                                                                                                       Elk JWI vaardigt minimum twee en maximum vier deelnemers af . </a:t>
            </a:r>
            <a:endParaRPr lang="nl-BE" dirty="0" smtClean="0"/>
          </a:p>
          <a:p>
            <a:pPr marL="0" indent="0">
              <a:buNone/>
            </a:pPr>
            <a:r>
              <a:rPr lang="nl-BE" dirty="0"/>
              <a:t> </a:t>
            </a:r>
            <a:r>
              <a:rPr lang="nl-BE" dirty="0" smtClean="0"/>
              <a:t>                                                                                                                                 </a:t>
            </a:r>
            <a:r>
              <a:rPr lang="nl-BE" dirty="0"/>
              <a:t>Tweede luik : effectieve deelname aan de jaarwerking :                                                                                            -     bij een eerste deelname :  </a:t>
            </a:r>
            <a:r>
              <a:rPr lang="nl-BE" dirty="0" smtClean="0"/>
              <a:t>                                                           	deelname </a:t>
            </a:r>
            <a:r>
              <a:rPr lang="nl-BE" dirty="0"/>
              <a:t>aan de individuele coaching </a:t>
            </a:r>
            <a:r>
              <a:rPr lang="nl-BE" dirty="0" smtClean="0"/>
              <a:t>door </a:t>
            </a:r>
            <a:r>
              <a:rPr lang="nl-BE" dirty="0"/>
              <a:t>J.EP. , </a:t>
            </a:r>
            <a:r>
              <a:rPr lang="nl-BE" dirty="0" smtClean="0"/>
              <a:t>	waaronder </a:t>
            </a:r>
            <a:r>
              <a:rPr lang="nl-BE" dirty="0"/>
              <a:t>het  uitwerken van een </a:t>
            </a:r>
            <a:r>
              <a:rPr lang="nl-BE" dirty="0" smtClean="0"/>
              <a:t>drugbeleidsplan                                                                                                               </a:t>
            </a:r>
            <a:r>
              <a:rPr lang="nl-BE" dirty="0"/>
              <a:t>-     bij een volgende deelname : implementeren van het </a:t>
            </a:r>
            <a:r>
              <a:rPr lang="nl-BE" dirty="0" smtClean="0"/>
              <a:t>	evaluatieverslag </a:t>
            </a:r>
            <a:r>
              <a:rPr lang="nl-BE" dirty="0"/>
              <a:t>van de vorige deelname ,  </a:t>
            </a:r>
            <a:r>
              <a:rPr lang="nl-BE" dirty="0" smtClean="0"/>
              <a:t>                                 	het implementeren van </a:t>
            </a:r>
            <a:r>
              <a:rPr lang="nl-BE" dirty="0"/>
              <a:t>het drugbeleidsplan en   </a:t>
            </a:r>
            <a:r>
              <a:rPr lang="nl-BE" dirty="0" smtClean="0"/>
              <a:t>                       	het </a:t>
            </a:r>
            <a:r>
              <a:rPr lang="nl-BE" dirty="0"/>
              <a:t>nemen van initiatieven in de </a:t>
            </a:r>
            <a:r>
              <a:rPr lang="nl-BE" dirty="0" smtClean="0"/>
              <a:t>werking </a:t>
            </a:r>
            <a:r>
              <a:rPr lang="nl-BE" dirty="0"/>
              <a:t>rond </a:t>
            </a:r>
            <a:r>
              <a:rPr lang="nl-BE" dirty="0" smtClean="0"/>
              <a:t>	drugpreventie </a:t>
            </a:r>
            <a:r>
              <a:rPr lang="nl-BE" dirty="0"/>
              <a:t>( </a:t>
            </a:r>
            <a:r>
              <a:rPr lang="nl-BE" dirty="0" smtClean="0"/>
              <a:t> </a:t>
            </a:r>
            <a:r>
              <a:rPr lang="nl-BE" dirty="0"/>
              <a:t>communicatie naar ouders , </a:t>
            </a:r>
            <a:r>
              <a:rPr lang="nl-BE" dirty="0" smtClean="0"/>
              <a:t>	   	preventiespel </a:t>
            </a:r>
            <a:r>
              <a:rPr lang="nl-BE" dirty="0"/>
              <a:t>, hoe </a:t>
            </a:r>
            <a:r>
              <a:rPr lang="nl-BE" dirty="0" err="1"/>
              <a:t>continuiteit</a:t>
            </a:r>
            <a:r>
              <a:rPr lang="nl-BE" dirty="0"/>
              <a:t> organiseren , website , 	</a:t>
            </a:r>
            <a:r>
              <a:rPr lang="nl-BE" dirty="0" smtClean="0"/>
              <a:t>train </a:t>
            </a:r>
            <a:r>
              <a:rPr lang="nl-BE" dirty="0"/>
              <a:t>de trainer </a:t>
            </a:r>
            <a:r>
              <a:rPr lang="nl-BE" dirty="0" smtClean="0"/>
              <a:t>, … ) </a:t>
            </a:r>
            <a:r>
              <a:rPr lang="nl-BE" dirty="0"/>
              <a:t>.                                                                                                                                            -     alle JWI bezorgen aan J.E.P. een tussentijds verslag  </a:t>
            </a:r>
            <a:r>
              <a:rPr lang="nl-BE" dirty="0" smtClean="0"/>
              <a:t>             	ten </a:t>
            </a:r>
            <a:r>
              <a:rPr lang="nl-BE" dirty="0"/>
              <a:t>laatste eind februari 2016 .                                                                                                                                                                                     -     deelname aan de </a:t>
            </a:r>
            <a:r>
              <a:rPr lang="nl-BE" dirty="0" smtClean="0"/>
              <a:t>Slotmeeting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5950336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>
                <a:solidFill>
                  <a:srgbClr val="FF0000"/>
                </a:solidFill>
              </a:rPr>
              <a:t>Financiele</a:t>
            </a:r>
            <a:r>
              <a:rPr lang="nl-BE" dirty="0" smtClean="0">
                <a:solidFill>
                  <a:srgbClr val="FF0000"/>
                </a:solidFill>
              </a:rPr>
              <a:t> ondersteuning </a:t>
            </a:r>
            <a:endParaRPr lang="nl-BE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BE" dirty="0"/>
              <a:t>Voor effectieve en actieve deelname aan het eerste luik ontvangt het jeugdwerkinitiatief </a:t>
            </a:r>
            <a:r>
              <a:rPr lang="nl-BE" dirty="0">
                <a:solidFill>
                  <a:srgbClr val="0070C0"/>
                </a:solidFill>
              </a:rPr>
              <a:t>150 euro</a:t>
            </a:r>
            <a:r>
              <a:rPr lang="nl-BE" dirty="0"/>
              <a:t>. Het bedrag wordt binnen de maand uitbetaald op rekening van het jeugdwerkinitiatief.                                     </a:t>
            </a:r>
            <a:endParaRPr lang="nl-BE" dirty="0" smtClean="0"/>
          </a:p>
          <a:p>
            <a:pPr marL="0" indent="0">
              <a:buNone/>
            </a:pPr>
            <a:r>
              <a:rPr lang="nl-BE" dirty="0" smtClean="0"/>
              <a:t>Het </a:t>
            </a:r>
            <a:r>
              <a:rPr lang="nl-BE" dirty="0"/>
              <a:t>correcte rekeningnummer wordt via mail door elk jeugdwerkinitiatief aan het project J.E.P. overgemaakt .	</a:t>
            </a:r>
            <a:endParaRPr lang="nl-BE" dirty="0" smtClean="0"/>
          </a:p>
          <a:p>
            <a:pPr marL="0" indent="0">
              <a:buNone/>
            </a:pPr>
            <a:r>
              <a:rPr lang="nl-BE" dirty="0" smtClean="0"/>
              <a:t>                                                                                                                                                                </a:t>
            </a:r>
            <a:r>
              <a:rPr lang="nl-BE" dirty="0"/>
              <a:t>Voor een volledige deelname aan het tweede luik ontvangt het jeugdwerkinitiatief bijkomend </a:t>
            </a:r>
            <a:r>
              <a:rPr lang="nl-BE" dirty="0">
                <a:solidFill>
                  <a:srgbClr val="0070C0"/>
                </a:solidFill>
              </a:rPr>
              <a:t>350 euro </a:t>
            </a:r>
            <a:r>
              <a:rPr lang="nl-BE" dirty="0"/>
              <a:t>.   Het bedrag wordt binnen de maand na de slotmeeting  overgeschreven op rekening van het jeugdwerkinitiatief. Bovendien ontvangt elk jeugdwerkinitiatief hierbij  voor alle +14-jarige leden insignes  ‘gold label’ die op het uniform kunnen aangebracht worden en een board .</a:t>
            </a:r>
          </a:p>
        </p:txBody>
      </p:sp>
    </p:spTree>
    <p:extLst>
      <p:ext uri="{BB962C8B-B14F-4D97-AF65-F5344CB8AC3E}">
        <p14:creationId xmlns:p14="http://schemas.microsoft.com/office/powerpoint/2010/main" val="12311608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>
                <a:solidFill>
                  <a:srgbClr val="FF0000"/>
                </a:solidFill>
              </a:rPr>
              <a:t>Hoe inschrijven ? </a:t>
            </a:r>
            <a:endParaRPr lang="nl-BE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dirty="0"/>
              <a:t>Jeugdwerkinitiatieven die deel wensen te nemen aan dit project nemen uiterlijk 10 oktober 2015 contact op </a:t>
            </a:r>
            <a:r>
              <a:rPr lang="nl-BE" dirty="0" smtClean="0"/>
              <a:t>met : </a:t>
            </a:r>
          </a:p>
          <a:p>
            <a:pPr marL="0" indent="0">
              <a:buNone/>
            </a:pPr>
            <a:r>
              <a:rPr lang="nl-BE" dirty="0" smtClean="0"/>
              <a:t>de </a:t>
            </a:r>
            <a:r>
              <a:rPr lang="nl-BE" dirty="0"/>
              <a:t>jeugddienst </a:t>
            </a:r>
            <a:r>
              <a:rPr lang="nl-BE" dirty="0" smtClean="0"/>
              <a:t>Brugge :  </a:t>
            </a:r>
            <a:r>
              <a:rPr lang="nl-BE" dirty="0"/>
              <a:t> </a:t>
            </a:r>
            <a:r>
              <a:rPr lang="nl-BE" dirty="0" smtClean="0"/>
              <a:t> 	</a:t>
            </a:r>
          </a:p>
          <a:p>
            <a:pPr marL="0" indent="0">
              <a:buNone/>
            </a:pPr>
            <a:r>
              <a:rPr lang="nl-BE" dirty="0"/>
              <a:t>	</a:t>
            </a:r>
            <a:r>
              <a:rPr lang="nl-BE" dirty="0" smtClean="0"/>
              <a:t>Nele.Verhaeghe@brugge.be  </a:t>
            </a:r>
          </a:p>
          <a:p>
            <a:pPr marL="0" indent="0">
              <a:buNone/>
            </a:pPr>
            <a:r>
              <a:rPr lang="nl-BE" dirty="0" smtClean="0"/>
              <a:t>de </a:t>
            </a:r>
            <a:r>
              <a:rPr lang="nl-BE" dirty="0"/>
              <a:t>jeugddienst Damme </a:t>
            </a:r>
            <a:r>
              <a:rPr lang="nl-BE" dirty="0" smtClean="0"/>
              <a:t>:                           	jonas.desoete@damme.be     </a:t>
            </a:r>
          </a:p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r>
              <a:rPr lang="nl-BE" dirty="0" smtClean="0"/>
              <a:t>De </a:t>
            </a:r>
            <a:r>
              <a:rPr lang="nl-BE" dirty="0"/>
              <a:t>JWI vermelden , naast de inschrijving , ook  voornaam, naam , email en telefoon/</a:t>
            </a:r>
            <a:r>
              <a:rPr lang="nl-BE" dirty="0" err="1"/>
              <a:t>gsmnummer</a:t>
            </a:r>
            <a:r>
              <a:rPr lang="nl-BE" dirty="0"/>
              <a:t> van de afgevaardigde leid(st)</a:t>
            </a:r>
            <a:r>
              <a:rPr lang="nl-BE" dirty="0" err="1"/>
              <a:t>ers</a:t>
            </a:r>
            <a:r>
              <a:rPr lang="nl-BE" dirty="0"/>
              <a:t> of verantwoordelijken.</a:t>
            </a:r>
          </a:p>
        </p:txBody>
      </p:sp>
    </p:spTree>
    <p:extLst>
      <p:ext uri="{BB962C8B-B14F-4D97-AF65-F5344CB8AC3E}">
        <p14:creationId xmlns:p14="http://schemas.microsoft.com/office/powerpoint/2010/main" val="653975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>
                <a:solidFill>
                  <a:srgbClr val="FF0000"/>
                </a:solidFill>
              </a:rPr>
              <a:t>Omschrijving van J.E.P.</a:t>
            </a:r>
            <a:endParaRPr lang="nl-BE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BE" dirty="0" smtClean="0"/>
              <a:t>J.E.P. is een initiatief van de Rotary Clubs van Brugge en Damme in samenwerking met  De Sleutel, de Jeugddienst Brugge, de Jeugddienst Damme, de Stedelijke Preventiedienst Brugge , </a:t>
            </a:r>
            <a:r>
              <a:rPr lang="nl-BE" dirty="0" err="1" smtClean="0"/>
              <a:t>Innerwheel</a:t>
            </a:r>
            <a:r>
              <a:rPr lang="nl-BE" dirty="0" smtClean="0"/>
              <a:t> Brugge West , </a:t>
            </a:r>
            <a:r>
              <a:rPr lang="nl-BE" dirty="0" err="1" smtClean="0"/>
              <a:t>Innerwheel</a:t>
            </a:r>
            <a:r>
              <a:rPr lang="nl-BE" dirty="0" smtClean="0"/>
              <a:t> Brugge ’t Vrije , </a:t>
            </a:r>
            <a:r>
              <a:rPr lang="nl-BE" dirty="0" err="1" smtClean="0"/>
              <a:t>Innerwheel</a:t>
            </a:r>
            <a:r>
              <a:rPr lang="nl-BE" dirty="0" smtClean="0"/>
              <a:t> Brugge , </a:t>
            </a:r>
            <a:r>
              <a:rPr lang="nl-BE" dirty="0" err="1" smtClean="0"/>
              <a:t>Rotaract</a:t>
            </a:r>
            <a:r>
              <a:rPr lang="nl-BE" dirty="0" smtClean="0"/>
              <a:t> Brugge en </a:t>
            </a:r>
            <a:r>
              <a:rPr lang="nl-BE" dirty="0" err="1" smtClean="0"/>
              <a:t>Rotaract</a:t>
            </a:r>
            <a:r>
              <a:rPr lang="nl-BE" dirty="0" smtClean="0"/>
              <a:t> Damme , en onafhankelijke experts .   </a:t>
            </a:r>
          </a:p>
          <a:p>
            <a:pPr marL="0" indent="0">
              <a:buNone/>
            </a:pPr>
            <a:r>
              <a:rPr lang="nl-BE" dirty="0" smtClean="0"/>
              <a:t>                                                                                                                                    Het project richt zich tot de diverse jeugdwerkinitiatieven van Brugge en Damme .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565497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>
                <a:solidFill>
                  <a:srgbClr val="FF0000"/>
                </a:solidFill>
              </a:rPr>
              <a:t>Doelstellingen </a:t>
            </a:r>
            <a:endParaRPr lang="nl-BE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52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dirty="0" smtClean="0"/>
              <a:t>1. Jongeren correcte </a:t>
            </a:r>
            <a:r>
              <a:rPr lang="nl-BE" dirty="0" smtClean="0">
                <a:solidFill>
                  <a:srgbClr val="0070C0"/>
                </a:solidFill>
              </a:rPr>
              <a:t>informatie</a:t>
            </a:r>
            <a:r>
              <a:rPr lang="nl-BE" dirty="0" smtClean="0"/>
              <a:t> geven over alcohol en andere drugs, die ze op hun beurt kunnen doorgeven aan andere jongeren (peer-</a:t>
            </a:r>
            <a:r>
              <a:rPr lang="nl-BE" dirty="0" err="1" smtClean="0"/>
              <a:t>to</a:t>
            </a:r>
            <a:r>
              <a:rPr lang="nl-BE" dirty="0" smtClean="0"/>
              <a:t>-peer support).                                                                                  2. Jeugdbewegingen stimuleren om </a:t>
            </a:r>
            <a:r>
              <a:rPr lang="nl-BE" dirty="0" smtClean="0">
                <a:solidFill>
                  <a:srgbClr val="0070C0"/>
                </a:solidFill>
              </a:rPr>
              <a:t>preventie activiteiten </a:t>
            </a:r>
            <a:r>
              <a:rPr lang="nl-BE" dirty="0" smtClean="0"/>
              <a:t>of activiteiten met preventieve waarde te organiseren voor hun leden met als thema alcohol- en drugspreventie.                                                                           3. Jeugdbewegingen stimuleren om een </a:t>
            </a:r>
            <a:r>
              <a:rPr lang="nl-BE" dirty="0" smtClean="0">
                <a:solidFill>
                  <a:srgbClr val="0070C0"/>
                </a:solidFill>
              </a:rPr>
              <a:t>drugbeleid</a:t>
            </a:r>
            <a:r>
              <a:rPr lang="nl-BE" dirty="0" smtClean="0"/>
              <a:t> op te maken voor de eigen organisatie (leden , leiding , andere medewerkers) en hen hierbij begeleiden tot ze een kwaliteitsvol product hebben.                                                         4. Het </a:t>
            </a:r>
            <a:r>
              <a:rPr lang="nl-BE" dirty="0" smtClean="0">
                <a:solidFill>
                  <a:srgbClr val="0070C0"/>
                </a:solidFill>
              </a:rPr>
              <a:t>thema</a:t>
            </a:r>
            <a:r>
              <a:rPr lang="nl-BE" dirty="0" smtClean="0"/>
              <a:t> preventie alcohol en andere drugs </a:t>
            </a:r>
            <a:r>
              <a:rPr lang="nl-BE" dirty="0" smtClean="0">
                <a:solidFill>
                  <a:srgbClr val="0070C0"/>
                </a:solidFill>
              </a:rPr>
              <a:t>levendig</a:t>
            </a:r>
            <a:r>
              <a:rPr lang="nl-BE" dirty="0" smtClean="0"/>
              <a:t> </a:t>
            </a:r>
            <a:r>
              <a:rPr lang="nl-BE" dirty="0" smtClean="0">
                <a:solidFill>
                  <a:srgbClr val="0070C0"/>
                </a:solidFill>
              </a:rPr>
              <a:t>houden</a:t>
            </a:r>
            <a:r>
              <a:rPr lang="nl-BE" dirty="0" smtClean="0"/>
              <a:t> binnen de groepen die reeds geparticipeerd hebben aan JEP.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460550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>
                <a:solidFill>
                  <a:srgbClr val="FF0000"/>
                </a:solidFill>
              </a:rPr>
              <a:t>Info-avond</a:t>
            </a:r>
            <a:endParaRPr lang="nl-BE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BE" dirty="0" smtClean="0"/>
              <a:t>Deze avond wordt ingericht om JWI te laten kennismaken met JEP en te infomeren rond het project JEP . </a:t>
            </a:r>
          </a:p>
          <a:p>
            <a:pPr marL="0" indent="0">
              <a:buNone/>
            </a:pPr>
            <a:r>
              <a:rPr lang="nl-BE" dirty="0" smtClean="0"/>
              <a:t>Hierbij wordt het project voorgesteld en gekaderd binnen de Rotary werking. </a:t>
            </a:r>
          </a:p>
          <a:p>
            <a:pPr marL="0" indent="0">
              <a:buNone/>
            </a:pPr>
            <a:r>
              <a:rPr lang="nl-BE" dirty="0" smtClean="0"/>
              <a:t>Er wordt meegegeven waarom dit project er is (wettelijk kader, aansprakelijkheid…). </a:t>
            </a:r>
          </a:p>
          <a:p>
            <a:pPr marL="0" indent="0">
              <a:buNone/>
            </a:pPr>
            <a:r>
              <a:rPr lang="nl-BE" dirty="0" smtClean="0"/>
              <a:t>Het proces wordt besproken, de verwachtingen en de afspraken.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042564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>
                <a:solidFill>
                  <a:srgbClr val="FF0000"/>
                </a:solidFill>
              </a:rPr>
              <a:t>Startdag</a:t>
            </a:r>
            <a:r>
              <a:rPr lang="nl-BE" dirty="0" smtClean="0">
                <a:solidFill>
                  <a:srgbClr val="FF0000"/>
                </a:solidFill>
              </a:rPr>
              <a:t> </a:t>
            </a:r>
            <a:endParaRPr lang="nl-BE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BE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nl-BE" dirty="0" smtClean="0">
                <a:solidFill>
                  <a:srgbClr val="0070C0"/>
                </a:solidFill>
              </a:rPr>
              <a:t>Leid(st)</a:t>
            </a:r>
            <a:r>
              <a:rPr lang="nl-BE" dirty="0" err="1" smtClean="0">
                <a:solidFill>
                  <a:srgbClr val="0070C0"/>
                </a:solidFill>
              </a:rPr>
              <a:t>ers</a:t>
            </a:r>
            <a:r>
              <a:rPr lang="nl-BE" dirty="0" smtClean="0">
                <a:solidFill>
                  <a:srgbClr val="0070C0"/>
                </a:solidFill>
              </a:rPr>
              <a:t> </a:t>
            </a:r>
            <a:r>
              <a:rPr lang="nl-BE" dirty="0" smtClean="0">
                <a:solidFill>
                  <a:srgbClr val="0070C0"/>
                </a:solidFill>
              </a:rPr>
              <a:t>en verantwoordelijken </a:t>
            </a:r>
            <a:r>
              <a:rPr lang="nl-BE" dirty="0" smtClean="0"/>
              <a:t>van JWI spelen een belangrijke rol in de vorming van jongeren, </a:t>
            </a:r>
            <a:r>
              <a:rPr lang="nl-BE" dirty="0" smtClean="0"/>
              <a:t>dus </a:t>
            </a:r>
            <a:r>
              <a:rPr lang="nl-BE" dirty="0" smtClean="0"/>
              <a:t>ook in drugpreventie bij jongeren. Voor deze leidinggevenden organiseert J.E.P. een </a:t>
            </a:r>
            <a:r>
              <a:rPr lang="nl-BE" dirty="0" err="1" smtClean="0"/>
              <a:t>Startdag</a:t>
            </a:r>
            <a:r>
              <a:rPr lang="nl-BE" dirty="0" smtClean="0"/>
              <a:t> . </a:t>
            </a:r>
          </a:p>
          <a:p>
            <a:pPr marL="0" indent="0">
              <a:buNone/>
            </a:pPr>
            <a:r>
              <a:rPr lang="nl-BE" dirty="0" smtClean="0"/>
              <a:t>                                                                                                      </a:t>
            </a:r>
            <a:endParaRPr lang="nl-BE" dirty="0" smtClean="0"/>
          </a:p>
          <a:p>
            <a:pPr marL="0" indent="0">
              <a:buNone/>
            </a:pPr>
            <a:r>
              <a:rPr lang="nl-BE" dirty="0" smtClean="0"/>
              <a:t>Deze </a:t>
            </a:r>
            <a:r>
              <a:rPr lang="nl-BE" dirty="0" smtClean="0"/>
              <a:t>dag focust enerzijds op </a:t>
            </a:r>
            <a:r>
              <a:rPr lang="nl-BE" dirty="0" smtClean="0">
                <a:solidFill>
                  <a:srgbClr val="0070C0"/>
                </a:solidFill>
              </a:rPr>
              <a:t>vorming en kennis   </a:t>
            </a:r>
            <a:r>
              <a:rPr lang="nl-BE" dirty="0" smtClean="0"/>
              <a:t>(productinformatie ‘ feiten en fabels ’ , drugbeleid , </a:t>
            </a:r>
            <a:r>
              <a:rPr lang="nl-BE" dirty="0" err="1" smtClean="0"/>
              <a:t>good</a:t>
            </a:r>
            <a:r>
              <a:rPr lang="nl-BE" dirty="0" smtClean="0"/>
              <a:t> </a:t>
            </a:r>
            <a:r>
              <a:rPr lang="nl-BE" dirty="0" err="1" smtClean="0"/>
              <a:t>practices</a:t>
            </a:r>
            <a:r>
              <a:rPr lang="nl-BE" dirty="0" smtClean="0"/>
              <a:t> , sociale vaardigheden ) , anderzijds op het integreren van </a:t>
            </a:r>
            <a:r>
              <a:rPr lang="nl-BE" dirty="0" smtClean="0">
                <a:solidFill>
                  <a:srgbClr val="0070C0"/>
                </a:solidFill>
              </a:rPr>
              <a:t>sociale vaardigheden </a:t>
            </a:r>
            <a:r>
              <a:rPr lang="nl-BE" dirty="0" smtClean="0"/>
              <a:t>binnen de jeugdwerking . 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dirty="0" smtClean="0"/>
              <a:t>De JWI leren ook  het aanbod aan educatieve spelen kennen .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630369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>
                <a:solidFill>
                  <a:srgbClr val="FF0000"/>
                </a:solidFill>
              </a:rPr>
              <a:t>Startdag</a:t>
            </a:r>
            <a:endParaRPr lang="nl-BE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dirty="0"/>
              <a:t>Datum :    17 oktober 2015                                                                                                                                    Locatie :   Ҩ Entrepot , Brugge                                                                                                                          Ontvangst : 09h00       Aanvang : 09h15        Einde 12h30</a:t>
            </a:r>
          </a:p>
        </p:txBody>
      </p:sp>
    </p:spTree>
    <p:extLst>
      <p:ext uri="{BB962C8B-B14F-4D97-AF65-F5344CB8AC3E}">
        <p14:creationId xmlns:p14="http://schemas.microsoft.com/office/powerpoint/2010/main" val="2273918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>
                <a:solidFill>
                  <a:srgbClr val="FF0000"/>
                </a:solidFill>
              </a:rPr>
              <a:t>Jaarwerking</a:t>
            </a:r>
            <a:endParaRPr lang="nl-BE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BE" dirty="0"/>
              <a:t>J.E.P. richt zich tot alle leiding en verantwoordelijken en alle leden van de JWI .                                          </a:t>
            </a:r>
            <a:endParaRPr lang="nl-BE" dirty="0" smtClean="0"/>
          </a:p>
          <a:p>
            <a:pPr marL="0" indent="0">
              <a:buNone/>
            </a:pPr>
            <a:r>
              <a:rPr lang="nl-BE" dirty="0" smtClean="0"/>
              <a:t>De </a:t>
            </a:r>
            <a:r>
              <a:rPr lang="nl-BE" dirty="0"/>
              <a:t>deelnemende groepen nemen tijdens het werkingsjaar een </a:t>
            </a:r>
            <a:r>
              <a:rPr lang="nl-BE" dirty="0">
                <a:solidFill>
                  <a:srgbClr val="0070C0"/>
                </a:solidFill>
              </a:rPr>
              <a:t>initiatief of initiatieven rond drugpreventie</a:t>
            </a:r>
            <a:r>
              <a:rPr lang="nl-BE" dirty="0"/>
              <a:t> . Hoe dit gebeurt, wordt uiteraard aan de creativiteit van de leid(st)</a:t>
            </a:r>
            <a:r>
              <a:rPr lang="nl-BE" dirty="0" err="1"/>
              <a:t>ers</a:t>
            </a:r>
            <a:r>
              <a:rPr lang="nl-BE" dirty="0"/>
              <a:t> en verantwoordelijken overgelaten.  </a:t>
            </a:r>
            <a:endParaRPr lang="nl-BE" dirty="0" smtClean="0"/>
          </a:p>
          <a:p>
            <a:pPr marL="0" indent="0">
              <a:buNone/>
            </a:pPr>
            <a:r>
              <a:rPr lang="nl-BE" dirty="0" smtClean="0"/>
              <a:t>Tevens </a:t>
            </a:r>
            <a:r>
              <a:rPr lang="nl-BE" dirty="0"/>
              <a:t>wordt door elke deelnemende groep een </a:t>
            </a:r>
            <a:r>
              <a:rPr lang="nl-BE" dirty="0">
                <a:solidFill>
                  <a:srgbClr val="0070C0"/>
                </a:solidFill>
              </a:rPr>
              <a:t>drugbeleidsplan</a:t>
            </a:r>
            <a:r>
              <a:rPr lang="nl-BE" dirty="0"/>
              <a:t> uitgewerkt . </a:t>
            </a:r>
          </a:p>
        </p:txBody>
      </p:sp>
    </p:spTree>
    <p:extLst>
      <p:ext uri="{BB962C8B-B14F-4D97-AF65-F5344CB8AC3E}">
        <p14:creationId xmlns:p14="http://schemas.microsoft.com/office/powerpoint/2010/main" val="601838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>
                <a:solidFill>
                  <a:srgbClr val="FF0000"/>
                </a:solidFill>
              </a:rPr>
              <a:t>Drugbeleidsplan </a:t>
            </a:r>
            <a:endParaRPr lang="nl-BE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932856"/>
            <a:ext cx="8229600" cy="4925144"/>
          </a:xfrm>
        </p:spPr>
        <p:txBody>
          <a:bodyPr>
            <a:normAutofit fontScale="92500" lnSpcReduction="20000"/>
          </a:bodyPr>
          <a:lstStyle/>
          <a:p>
            <a:r>
              <a:rPr lang="nl-BE" dirty="0"/>
              <a:t>Het drugbeleidsplan bevat minstens onderstaande items:                                                                                           </a:t>
            </a:r>
            <a:r>
              <a:rPr lang="nl-BE" dirty="0">
                <a:solidFill>
                  <a:srgbClr val="0070C0"/>
                </a:solidFill>
              </a:rPr>
              <a:t>Visie:  </a:t>
            </a:r>
            <a:r>
              <a:rPr lang="nl-BE" dirty="0"/>
              <a:t>welke plaats geeft het jeugdwerkinitiatief aan alcohol, tabak en </a:t>
            </a:r>
            <a:r>
              <a:rPr lang="nl-BE" dirty="0" smtClean="0"/>
              <a:t>	andere </a:t>
            </a:r>
            <a:r>
              <a:rPr lang="nl-BE" dirty="0"/>
              <a:t>drugs (zowel gebruik als dealen)                                                                                                                                            </a:t>
            </a:r>
            <a:r>
              <a:rPr lang="nl-BE" dirty="0">
                <a:solidFill>
                  <a:srgbClr val="0070C0"/>
                </a:solidFill>
              </a:rPr>
              <a:t>Afspraken</a:t>
            </a:r>
            <a:r>
              <a:rPr lang="nl-BE" dirty="0"/>
              <a:t>/regels/sancties opgesplitst naar :                                                                                                        </a:t>
            </a:r>
            <a:r>
              <a:rPr lang="nl-BE" dirty="0" smtClean="0"/>
              <a:t>	doelgroep </a:t>
            </a:r>
            <a:r>
              <a:rPr lang="nl-BE" dirty="0"/>
              <a:t>(leden, leiding, medewerkers )                                                                                                      </a:t>
            </a:r>
            <a:r>
              <a:rPr lang="nl-BE" dirty="0" smtClean="0"/>
              <a:t>	soort </a:t>
            </a:r>
            <a:r>
              <a:rPr lang="nl-BE" dirty="0"/>
              <a:t>activiteit (reguliere activiteit, kamp, andere)                                                                                                                                    </a:t>
            </a:r>
            <a:r>
              <a:rPr lang="nl-BE" dirty="0" smtClean="0"/>
              <a:t>	soort </a:t>
            </a:r>
            <a:r>
              <a:rPr lang="nl-BE" dirty="0"/>
              <a:t>drugs (tabak, alcohol, andere)                                                                                                                               </a:t>
            </a:r>
            <a:r>
              <a:rPr lang="nl-BE" dirty="0">
                <a:solidFill>
                  <a:srgbClr val="0070C0"/>
                </a:solidFill>
              </a:rPr>
              <a:t>Implementatie</a:t>
            </a:r>
            <a:r>
              <a:rPr lang="nl-BE" dirty="0"/>
              <a:t> en bekendmaking / follow-up :                                                                                                         </a:t>
            </a:r>
            <a:r>
              <a:rPr lang="nl-BE" dirty="0" smtClean="0"/>
              <a:t>	Hoe </a:t>
            </a:r>
            <a:r>
              <a:rPr lang="nl-BE" dirty="0"/>
              <a:t>worden de visie en afspraken bekendgemaakt bij de </a:t>
            </a:r>
            <a:r>
              <a:rPr lang="nl-BE" dirty="0" smtClean="0"/>
              <a:t>		leden</a:t>
            </a:r>
            <a:r>
              <a:rPr lang="nl-BE" dirty="0"/>
              <a:t>, leiding, ouders, medewerkers?                                                                                                                                                 </a:t>
            </a:r>
            <a:r>
              <a:rPr lang="nl-BE" dirty="0" smtClean="0"/>
              <a:t>	Hoe </a:t>
            </a:r>
            <a:r>
              <a:rPr lang="nl-BE" dirty="0"/>
              <a:t>wordt het beleidsplan herkenbaar verankerd in de </a:t>
            </a:r>
            <a:r>
              <a:rPr lang="nl-BE" dirty="0" smtClean="0"/>
              <a:t>			organisatie </a:t>
            </a:r>
            <a:r>
              <a:rPr lang="nl-BE" dirty="0"/>
              <a:t>? Hoe verloopt de follow-up ? </a:t>
            </a:r>
          </a:p>
          <a:p>
            <a:r>
              <a:rPr lang="nl-BE" dirty="0"/>
              <a:t>Het drugbeleidsplan van de jeugdwerkinitiatieven wordt ten laatste op 9 april 2016  gemaild naar  drugpreventiebruggedamme@hotmail.be ,  zodat de commissieleden het opgestelde plan op inhoudelijk vlak kunnen evalueren. </a:t>
            </a:r>
            <a:endParaRPr lang="nl-BE" dirty="0" smtClean="0"/>
          </a:p>
          <a:p>
            <a:r>
              <a:rPr lang="nl-BE" dirty="0" smtClean="0"/>
              <a:t>Elke </a:t>
            </a:r>
            <a:r>
              <a:rPr lang="nl-BE" dirty="0"/>
              <a:t>groep ontvangt een </a:t>
            </a:r>
            <a:r>
              <a:rPr lang="nl-BE" dirty="0">
                <a:solidFill>
                  <a:srgbClr val="0070C0"/>
                </a:solidFill>
              </a:rPr>
              <a:t>evaluatieverslag</a:t>
            </a:r>
            <a:r>
              <a:rPr lang="nl-BE" dirty="0"/>
              <a:t> van het opgestelde drugbeleidsplan .</a:t>
            </a:r>
          </a:p>
        </p:txBody>
      </p:sp>
    </p:spTree>
    <p:extLst>
      <p:ext uri="{BB962C8B-B14F-4D97-AF65-F5344CB8AC3E}">
        <p14:creationId xmlns:p14="http://schemas.microsoft.com/office/powerpoint/2010/main" val="3286986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>
                <a:solidFill>
                  <a:srgbClr val="FF0000"/>
                </a:solidFill>
              </a:rPr>
              <a:t>Jaarwerking</a:t>
            </a:r>
            <a:endParaRPr lang="nl-BE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BE" dirty="0"/>
              <a:t>JWI die een eerste maal deelnemen schrijven zich hiertoe in voor een </a:t>
            </a:r>
            <a:r>
              <a:rPr lang="nl-BE" dirty="0">
                <a:solidFill>
                  <a:srgbClr val="0070C0"/>
                </a:solidFill>
              </a:rPr>
              <a:t>individuele</a:t>
            </a:r>
            <a:r>
              <a:rPr lang="nl-BE" dirty="0"/>
              <a:t> coaching . </a:t>
            </a:r>
            <a:endParaRPr lang="nl-BE" dirty="0" smtClean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dirty="0" smtClean="0"/>
              <a:t>Deze </a:t>
            </a:r>
            <a:r>
              <a:rPr lang="nl-BE" dirty="0"/>
              <a:t>bestaat uit 3 vergaderingen bij de groep </a:t>
            </a:r>
            <a:r>
              <a:rPr lang="nl-BE" dirty="0" smtClean="0"/>
              <a:t>zelf </a:t>
            </a:r>
            <a:r>
              <a:rPr lang="nl-BE" dirty="0"/>
              <a:t>:  discussie over de visie (2u) , vastleggen van regels en afspraken vastleggen (2u) , opmaken van een preventie-activiteit voor leiding/leden (2u) . indien gewenst kan dit ook in één dag (6uur) </a:t>
            </a:r>
            <a:r>
              <a:rPr lang="nl-BE" dirty="0" smtClean="0"/>
              <a:t>.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5106268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eel">
  <a:themeElements>
    <a:clrScheme name="Essentiee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ee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ee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105</TotalTime>
  <Words>1029</Words>
  <Application>Microsoft Office PowerPoint</Application>
  <PresentationFormat>Diavoorstelling (4:3)</PresentationFormat>
  <Paragraphs>75</Paragraphs>
  <Slides>17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18" baseType="lpstr">
      <vt:lpstr>Essentieel</vt:lpstr>
      <vt:lpstr>J.E.P. </vt:lpstr>
      <vt:lpstr>Omschrijving van J.E.P.</vt:lpstr>
      <vt:lpstr>Doelstellingen </vt:lpstr>
      <vt:lpstr>Info-avond</vt:lpstr>
      <vt:lpstr>Startdag </vt:lpstr>
      <vt:lpstr>Startdag</vt:lpstr>
      <vt:lpstr>Jaarwerking</vt:lpstr>
      <vt:lpstr>Drugbeleidsplan </vt:lpstr>
      <vt:lpstr>Jaarwerking</vt:lpstr>
      <vt:lpstr>Individuele coaching </vt:lpstr>
      <vt:lpstr>Jaarwerking</vt:lpstr>
      <vt:lpstr>Jaarwerking</vt:lpstr>
      <vt:lpstr>Slotmeeting </vt:lpstr>
      <vt:lpstr>Informatief</vt:lpstr>
      <vt:lpstr>Kort en bondig</vt:lpstr>
      <vt:lpstr>Financiele ondersteuning </vt:lpstr>
      <vt:lpstr>Hoe inschrijven ? </vt:lpstr>
    </vt:vector>
  </TitlesOfParts>
  <Company>AZ Sint Lucas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J.E.P. </dc:title>
  <dc:creator>Dr Van Saet Peter</dc:creator>
  <cp:lastModifiedBy>Dr Van Saet Peter</cp:lastModifiedBy>
  <cp:revision>11</cp:revision>
  <dcterms:created xsi:type="dcterms:W3CDTF">2015-08-14T12:11:15Z</dcterms:created>
  <dcterms:modified xsi:type="dcterms:W3CDTF">2015-08-28T09:59:29Z</dcterms:modified>
</cp:coreProperties>
</file>